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p:scale>
          <a:sx n="92" d="100"/>
          <a:sy n="92" d="100"/>
        </p:scale>
        <p:origin x="498" y="-3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non\Desktop\1.Uitstroom%202017%20analyse%20grafiek%20vrouwen%20kiezen%20voor%20wer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pie3DChart>
        <c:varyColors val="1"/>
        <c:ser>
          <c:idx val="0"/>
          <c:order val="0"/>
          <c:dPt>
            <c:idx val="0"/>
            <c:bubble3D val="0"/>
            <c:spPr>
              <a:solidFill>
                <a:srgbClr val="00B050"/>
              </a:solidFill>
            </c:spPr>
            <c:extLst xmlns:c16r2="http://schemas.microsoft.com/office/drawing/2015/06/chart">
              <c:ext xmlns:c16="http://schemas.microsoft.com/office/drawing/2014/chart" uri="{C3380CC4-5D6E-409C-BE32-E72D297353CC}">
                <c16:uniqueId val="{00000001-5174-4349-B570-A9D880C7BC87}"/>
              </c:ext>
            </c:extLst>
          </c:dPt>
          <c:dPt>
            <c:idx val="1"/>
            <c:bubble3D val="0"/>
            <c:spPr>
              <a:solidFill>
                <a:srgbClr val="92D050"/>
              </a:solidFill>
            </c:spPr>
            <c:extLst xmlns:c16r2="http://schemas.microsoft.com/office/drawing/2015/06/chart">
              <c:ext xmlns:c16="http://schemas.microsoft.com/office/drawing/2014/chart" uri="{C3380CC4-5D6E-409C-BE32-E72D297353CC}">
                <c16:uniqueId val="{00000003-5174-4349-B570-A9D880C7BC87}"/>
              </c:ext>
            </c:extLst>
          </c:dPt>
          <c:dPt>
            <c:idx val="2"/>
            <c:bubble3D val="0"/>
            <c:spPr>
              <a:solidFill>
                <a:schemeClr val="accent4">
                  <a:lumMod val="60000"/>
                  <a:lumOff val="40000"/>
                </a:schemeClr>
              </a:solidFill>
            </c:spPr>
            <c:extLst xmlns:c16r2="http://schemas.microsoft.com/office/drawing/2015/06/chart">
              <c:ext xmlns:c16="http://schemas.microsoft.com/office/drawing/2014/chart" uri="{C3380CC4-5D6E-409C-BE32-E72D297353CC}">
                <c16:uniqueId val="{00000005-5174-4349-B570-A9D880C7BC87}"/>
              </c:ext>
            </c:extLst>
          </c:dPt>
          <c:dLbls>
            <c:dLbl>
              <c:idx val="2"/>
              <c:layout>
                <c:manualLayout>
                  <c:x val="0.10885718566363137"/>
                  <c:y val="4.141047586442998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174-4349-B570-A9D880C7BC87}"/>
                </c:ext>
              </c:extLst>
            </c:dLbl>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'[1.Uitstroom 2017 analyse grafiek vrouwen kiezen voor werk.xlsx]Grafiek'!$A$10:$A$13</c:f>
              <c:strCache>
                <c:ptCount val="4"/>
                <c:pt idx="0">
                  <c:v>naar werk </c:v>
                </c:pt>
                <c:pt idx="1">
                  <c:v>Opleiding en stage</c:v>
                </c:pt>
                <c:pt idx="2">
                  <c:v>Taalles</c:v>
                </c:pt>
                <c:pt idx="3">
                  <c:v>Intern leerwerk traject</c:v>
                </c:pt>
              </c:strCache>
            </c:strRef>
          </c:cat>
          <c:val>
            <c:numRef>
              <c:f>'[1.Uitstroom 2017 analyse grafiek vrouwen kiezen voor werk.xlsx]Grafiek'!$B$10:$B$13</c:f>
              <c:numCache>
                <c:formatCode>0.00%</c:formatCode>
                <c:ptCount val="4"/>
                <c:pt idx="0">
                  <c:v>0.25</c:v>
                </c:pt>
                <c:pt idx="1">
                  <c:v>0.58330000000000004</c:v>
                </c:pt>
                <c:pt idx="2">
                  <c:v>8.3299999999999999E-2</c:v>
                </c:pt>
                <c:pt idx="3">
                  <c:v>8.3299999999999999E-2</c:v>
                </c:pt>
              </c:numCache>
            </c:numRef>
          </c:val>
          <c:extLst xmlns:c16r2="http://schemas.microsoft.com/office/drawing/2015/06/chart">
            <c:ext xmlns:c16="http://schemas.microsoft.com/office/drawing/2014/chart" uri="{C3380CC4-5D6E-409C-BE32-E72D297353CC}">
              <c16:uniqueId val="{00000006-5174-4349-B570-A9D880C7BC87}"/>
            </c:ext>
          </c:extLst>
        </c:ser>
        <c:dLbls>
          <c:showLegendKey val="0"/>
          <c:showVal val="0"/>
          <c:showCatName val="0"/>
          <c:showSerName val="0"/>
          <c:showPercent val="0"/>
          <c:showBubbleSize val="0"/>
          <c:showLeaderLines val="1"/>
        </c:dLbls>
      </c:pie3DChart>
    </c:plotArea>
    <c:legend>
      <c:legendPos val="r"/>
      <c:layout>
        <c:manualLayout>
          <c:xMode val="edge"/>
          <c:yMode val="edge"/>
          <c:x val="0.65353154322940077"/>
          <c:y val="3.2720909886264214E-2"/>
          <c:w val="0.32980173461404005"/>
          <c:h val="0.96495264178934159"/>
        </c:manualLayout>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92E399C-DFE3-4D6B-90C6-888BDACEAE91}"/>
              </a:ext>
            </a:extLst>
          </p:cNvPr>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a:extLst>
              <a:ext uri="{FF2B5EF4-FFF2-40B4-BE49-F238E27FC236}">
                <a16:creationId xmlns:a16="http://schemas.microsoft.com/office/drawing/2014/main" xmlns="" id="{FC1101A8-93C6-43C3-830F-515445AA0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a:extLst>
              <a:ext uri="{FF2B5EF4-FFF2-40B4-BE49-F238E27FC236}">
                <a16:creationId xmlns:a16="http://schemas.microsoft.com/office/drawing/2014/main" xmlns="" id="{07BC5560-5909-407C-82B6-C73553265EE8}"/>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348C1D69-7BE8-48D1-8D0B-CAF5A5F2CFE8}"/>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xmlns="" id="{DD2E538A-56CF-46BC-8940-01BB39C550BD}"/>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3994811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31790EA-6E74-4DEF-87EF-5438893D10CA}"/>
              </a:ext>
            </a:extLst>
          </p:cNvPr>
          <p:cNvSpPr>
            <a:spLocks noGrp="1"/>
          </p:cNvSpPr>
          <p:nvPr>
            <p:ph type="title"/>
          </p:nvPr>
        </p:nvSpPr>
        <p:spPr/>
        <p:txBody>
          <a:bodyPr/>
          <a:lstStyle/>
          <a:p>
            <a:r>
              <a:rPr lang="nl-NL"/>
              <a:t>Klik om de stijl te bewerken</a:t>
            </a:r>
          </a:p>
        </p:txBody>
      </p:sp>
      <p:sp>
        <p:nvSpPr>
          <p:cNvPr id="3" name="Tijdelijke aanduiding voor inhoud 2">
            <a:extLst>
              <a:ext uri="{FF2B5EF4-FFF2-40B4-BE49-F238E27FC236}">
                <a16:creationId xmlns:a16="http://schemas.microsoft.com/office/drawing/2014/main" xmlns="" id="{0C3E2A3F-0FA1-4CF7-9F0F-F0D243C742FB}"/>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xmlns="" id="{3EE45FE9-464F-4695-A250-D82968E1C306}"/>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27B2A9EA-4994-4BF5-BED4-3D54121BDC8C}"/>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xmlns="" id="{26AD7CEB-397B-4D90-BABA-B511F2276547}"/>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421715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E0EAE98-6D78-4597-838B-341E76A5B075}"/>
              </a:ext>
            </a:extLst>
          </p:cNvPr>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a:extLst>
              <a:ext uri="{FF2B5EF4-FFF2-40B4-BE49-F238E27FC236}">
                <a16:creationId xmlns:a16="http://schemas.microsoft.com/office/drawing/2014/main" xmlns="" id="{93B8DC2C-397B-41FE-9BE7-1F6243D3CA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xmlns="" id="{24AC0BDC-AE1F-4228-AEEB-D493918F3341}"/>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5D778A52-79B2-4E91-B9FE-7ED56760E056}"/>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xmlns="" id="{1A9C3801-2D64-4220-86EF-0EB31D8F2F39}"/>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916130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465D33B-1398-49AA-94E6-7B6E14B198E8}"/>
              </a:ext>
            </a:extLst>
          </p:cNvPr>
          <p:cNvSpPr>
            <a:spLocks noGrp="1"/>
          </p:cNvSpPr>
          <p:nvPr>
            <p:ph type="title"/>
          </p:nvPr>
        </p:nvSpPr>
        <p:spPr/>
        <p:txBody>
          <a:bodyPr/>
          <a:lstStyle/>
          <a:p>
            <a:r>
              <a:rPr lang="nl-NL"/>
              <a:t>Klik om de stijl te bewerken</a:t>
            </a:r>
          </a:p>
        </p:txBody>
      </p:sp>
      <p:sp>
        <p:nvSpPr>
          <p:cNvPr id="3" name="Tijdelijke aanduiding voor inhoud 2">
            <a:extLst>
              <a:ext uri="{FF2B5EF4-FFF2-40B4-BE49-F238E27FC236}">
                <a16:creationId xmlns:a16="http://schemas.microsoft.com/office/drawing/2014/main" xmlns="" id="{78986DCC-96F5-4256-BE49-2458448A24E9}"/>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xmlns="" id="{0BEDD8FA-FADA-4E9C-A2A1-01ADDBA7176A}"/>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xmlns="" id="{43D33B9E-B276-489A-B5D8-537A52BDE8A2}"/>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6" name="Tijdelijke aanduiding voor voettekst 5">
            <a:extLst>
              <a:ext uri="{FF2B5EF4-FFF2-40B4-BE49-F238E27FC236}">
                <a16:creationId xmlns:a16="http://schemas.microsoft.com/office/drawing/2014/main" xmlns="" id="{27D26261-1CA0-436C-B6BA-BF67F51C6AFC}"/>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xmlns="" id="{76ADEC84-2D8D-42D2-9105-FA2050FEDBA9}"/>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2428472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BE8D1A8-167D-4C98-9E56-55CCF5F8495F}"/>
              </a:ext>
            </a:extLst>
          </p:cNvPr>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a:extLst>
              <a:ext uri="{FF2B5EF4-FFF2-40B4-BE49-F238E27FC236}">
                <a16:creationId xmlns:a16="http://schemas.microsoft.com/office/drawing/2014/main" xmlns="" id="{43B5D648-303D-402B-A62E-6DD8FAE95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xmlns="" id="{A746A559-206F-45D3-A278-1464DF864237}"/>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xmlns="" id="{32ACE076-F4BA-48F6-89FB-46AEA65B13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xmlns="" id="{20615960-B410-4B04-AE8E-33BCF31C31C6}"/>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xmlns="" id="{4CCA8712-2F42-41D5-809D-BE2AF468EB9F}"/>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8" name="Tijdelijke aanduiding voor voettekst 7">
            <a:extLst>
              <a:ext uri="{FF2B5EF4-FFF2-40B4-BE49-F238E27FC236}">
                <a16:creationId xmlns:a16="http://schemas.microsoft.com/office/drawing/2014/main" xmlns="" id="{65A92549-F185-4461-92ED-8943E0D628E1}"/>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xmlns="" id="{5020FC41-4587-43C1-A022-52C9D1EB47CD}"/>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1320371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C9E8F1A-740E-47DF-814A-A7CE87F5C5F5}"/>
              </a:ext>
            </a:extLst>
          </p:cNvPr>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xmlns="" id="{85477A15-6249-419F-A7DE-888DABF9D119}"/>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4" name="Tijdelijke aanduiding voor voettekst 3">
            <a:extLst>
              <a:ext uri="{FF2B5EF4-FFF2-40B4-BE49-F238E27FC236}">
                <a16:creationId xmlns:a16="http://schemas.microsoft.com/office/drawing/2014/main" xmlns="" id="{125BF627-77D1-4F28-B229-A66B570A39C0}"/>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xmlns="" id="{9A9E256A-B1A4-41B0-B87B-D103F11B97AD}"/>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136272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xmlns="" id="{FA95175B-610F-4163-B629-AB0004C68D19}"/>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3" name="Tijdelijke aanduiding voor voettekst 2">
            <a:extLst>
              <a:ext uri="{FF2B5EF4-FFF2-40B4-BE49-F238E27FC236}">
                <a16:creationId xmlns:a16="http://schemas.microsoft.com/office/drawing/2014/main" xmlns="" id="{3919F40E-A720-425C-8C85-9488DBB98BEC}"/>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xmlns="" id="{38F40B6B-F454-48AC-8EBF-375D2E823995}"/>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647199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0EB59FB-C2D2-4614-8BA8-F4C9708C7403}"/>
              </a:ext>
            </a:extLst>
          </p:cNvPr>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a:extLst>
              <a:ext uri="{FF2B5EF4-FFF2-40B4-BE49-F238E27FC236}">
                <a16:creationId xmlns:a16="http://schemas.microsoft.com/office/drawing/2014/main" xmlns="" id="{9AA40EFE-C165-461D-96DC-57797EB308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xmlns="" id="{38373C53-7049-43B7-95A5-66598E6D9F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xmlns="" id="{7DC92FB6-88B0-4A79-84F1-7801209F14F8}"/>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6" name="Tijdelijke aanduiding voor voettekst 5">
            <a:extLst>
              <a:ext uri="{FF2B5EF4-FFF2-40B4-BE49-F238E27FC236}">
                <a16:creationId xmlns:a16="http://schemas.microsoft.com/office/drawing/2014/main" xmlns="" id="{F3575EEA-606B-40FD-816F-2515B49F461F}"/>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xmlns="" id="{F8364A5A-1E85-4E08-ABE8-E01688DEE5A3}"/>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3992312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F46D4ED-35CD-477D-9044-F912154A0E39}"/>
              </a:ext>
            </a:extLst>
          </p:cNvPr>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a:extLst>
              <a:ext uri="{FF2B5EF4-FFF2-40B4-BE49-F238E27FC236}">
                <a16:creationId xmlns:a16="http://schemas.microsoft.com/office/drawing/2014/main" xmlns="" id="{58A6D54A-1673-442E-A661-F32204787A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xmlns="" id="{D33AAAEA-9108-4CE8-A7EF-3539D5B881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xmlns="" id="{027C4FFE-1A34-4BD9-8A82-88DAA5D169E7}"/>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6" name="Tijdelijke aanduiding voor voettekst 5">
            <a:extLst>
              <a:ext uri="{FF2B5EF4-FFF2-40B4-BE49-F238E27FC236}">
                <a16:creationId xmlns:a16="http://schemas.microsoft.com/office/drawing/2014/main" xmlns="" id="{62929738-D3DD-4C7A-84C2-453C53B4A507}"/>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xmlns="" id="{3C7E4A94-6267-48D8-8281-CB346260B8C7}"/>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187670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FC9880B-AC06-4448-8F18-4BCAF2AAFDEB}"/>
              </a:ext>
            </a:extLst>
          </p:cNvPr>
          <p:cNvSpPr>
            <a:spLocks noGrp="1"/>
          </p:cNvSpPr>
          <p:nvPr>
            <p:ph type="title"/>
          </p:nvPr>
        </p:nvSpPr>
        <p:spPr/>
        <p:txBody>
          <a:bodyPr/>
          <a:lstStyle/>
          <a:p>
            <a:r>
              <a:rPr lang="nl-NL"/>
              <a:t>Klik om de stijl te bewerken</a:t>
            </a:r>
          </a:p>
        </p:txBody>
      </p:sp>
      <p:sp>
        <p:nvSpPr>
          <p:cNvPr id="3" name="Tijdelijke aanduiding voor verticale tekst 2">
            <a:extLst>
              <a:ext uri="{FF2B5EF4-FFF2-40B4-BE49-F238E27FC236}">
                <a16:creationId xmlns:a16="http://schemas.microsoft.com/office/drawing/2014/main" xmlns="" id="{A8742E2F-CFB8-496A-AB8F-6909B2A132F2}"/>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xmlns="" id="{E00D0B9A-ED42-4FE0-AE6C-D0FA1A25EB5E}"/>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348E6C41-E58B-41DC-BC51-4A6582DC27C0}"/>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xmlns="" id="{4D11C47D-C89D-4066-8DD3-715403E35B3E}"/>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3101826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xmlns="" id="{26737F54-BFF8-4D9C-959C-14876591A13E}"/>
              </a:ext>
            </a:extLst>
          </p:cNvPr>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a:extLst>
              <a:ext uri="{FF2B5EF4-FFF2-40B4-BE49-F238E27FC236}">
                <a16:creationId xmlns:a16="http://schemas.microsoft.com/office/drawing/2014/main" xmlns="" id="{8A7030AF-C4E1-475E-AF5E-158B6A7E2DFB}"/>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xmlns="" id="{862B7503-7E9F-4F18-A5FC-C293A40F969E}"/>
              </a:ext>
            </a:extLst>
          </p:cNvPr>
          <p:cNvSpPr>
            <a:spLocks noGrp="1"/>
          </p:cNvSpPr>
          <p:nvPr>
            <p:ph type="dt" sz="half" idx="10"/>
          </p:nvPr>
        </p:nvSpPr>
        <p:spPr/>
        <p:txBody>
          <a:body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0CE11A6E-7F64-45F7-B715-8FC7ED043C0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xmlns="" id="{1EE870BC-A869-40B5-8D03-ED908E24BD67}"/>
              </a:ext>
            </a:extLst>
          </p:cNvPr>
          <p:cNvSpPr>
            <a:spLocks noGrp="1"/>
          </p:cNvSpPr>
          <p:nvPr>
            <p:ph type="sldNum" sz="quarter" idx="12"/>
          </p:nvPr>
        </p:nvSpPr>
        <p:spPr/>
        <p:txBody>
          <a:bodyPr/>
          <a:lstStyle/>
          <a:p>
            <a:fld id="{C26F0D65-0A39-410F-B793-EF35E13F3B63}" type="slidenum">
              <a:rPr lang="nl-NL" smtClean="0"/>
              <a:t>‹nr.›</a:t>
            </a:fld>
            <a:endParaRPr lang="nl-NL" dirty="0"/>
          </a:p>
        </p:txBody>
      </p:sp>
    </p:spTree>
    <p:extLst>
      <p:ext uri="{BB962C8B-B14F-4D97-AF65-F5344CB8AC3E}">
        <p14:creationId xmlns:p14="http://schemas.microsoft.com/office/powerpoint/2010/main" val="158496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xmlns="" id="{4561B128-3F5C-49EF-89F2-D1A7A3576B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a:extLst>
              <a:ext uri="{FF2B5EF4-FFF2-40B4-BE49-F238E27FC236}">
                <a16:creationId xmlns:a16="http://schemas.microsoft.com/office/drawing/2014/main" xmlns="" id="{64016802-7A12-4481-B755-99419EC6C6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xmlns="" id="{350CED21-345C-43C6-A6A0-49AB4D1782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C097B-A9A6-417A-87BA-C1780AC10F56}" type="datetimeFigureOut">
              <a:rPr lang="nl-NL" smtClean="0"/>
              <a:t>8-9-2017</a:t>
            </a:fld>
            <a:endParaRPr lang="nl-NL" dirty="0"/>
          </a:p>
        </p:txBody>
      </p:sp>
      <p:sp>
        <p:nvSpPr>
          <p:cNvPr id="5" name="Tijdelijke aanduiding voor voettekst 4">
            <a:extLst>
              <a:ext uri="{FF2B5EF4-FFF2-40B4-BE49-F238E27FC236}">
                <a16:creationId xmlns:a16="http://schemas.microsoft.com/office/drawing/2014/main" xmlns="" id="{7F140644-5072-4577-9A72-7D12DF0DF9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xmlns="" id="{327897D6-38A7-4400-9C39-C0EF696326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F0D65-0A39-410F-B793-EF35E13F3B63}" type="slidenum">
              <a:rPr lang="nl-NL" smtClean="0"/>
              <a:t>‹nr.›</a:t>
            </a:fld>
            <a:endParaRPr lang="nl-NL" dirty="0"/>
          </a:p>
        </p:txBody>
      </p:sp>
    </p:spTree>
    <p:extLst>
      <p:ext uri="{BB962C8B-B14F-4D97-AF65-F5344CB8AC3E}">
        <p14:creationId xmlns:p14="http://schemas.microsoft.com/office/powerpoint/2010/main" val="1710148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8140B6B-E95A-488D-9F60-5009A97D6763}"/>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xmlns="" id="{5FA311CD-B838-45DF-89FF-499ACC00948F}"/>
              </a:ext>
            </a:extLst>
          </p:cNvPr>
          <p:cNvSpPr>
            <a:spLocks noGrp="1"/>
          </p:cNvSpPr>
          <p:nvPr>
            <p:ph type="subTitle" idx="1"/>
          </p:nvPr>
        </p:nvSpPr>
        <p:spPr/>
        <p:txBody>
          <a:bodyPr/>
          <a:lstStyle/>
          <a:p>
            <a:endParaRPr lang="nl-NL" dirty="0"/>
          </a:p>
        </p:txBody>
      </p:sp>
      <p:pic>
        <p:nvPicPr>
          <p:cNvPr id="5" name="Afbeelding 4">
            <a:extLst>
              <a:ext uri="{FF2B5EF4-FFF2-40B4-BE49-F238E27FC236}">
                <a16:creationId xmlns:a16="http://schemas.microsoft.com/office/drawing/2014/main" xmlns="" id="{7D52507E-D33C-4DEC-BAB6-5C14CAADF7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0660" y="1269492"/>
            <a:ext cx="9250680" cy="4319016"/>
          </a:xfrm>
          <a:prstGeom prst="rect">
            <a:avLst/>
          </a:prstGeom>
        </p:spPr>
      </p:pic>
    </p:spTree>
    <p:extLst>
      <p:ext uri="{BB962C8B-B14F-4D97-AF65-F5344CB8AC3E}">
        <p14:creationId xmlns:p14="http://schemas.microsoft.com/office/powerpoint/2010/main" val="312677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8F47434-315C-4320-9274-3A40BC12C673}"/>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xmlns="" id="{F5C58BE7-99EE-49F0-810D-7F4AC4B1FB71}"/>
              </a:ext>
            </a:extLst>
          </p:cNvPr>
          <p:cNvSpPr>
            <a:spLocks noGrp="1"/>
          </p:cNvSpPr>
          <p:nvPr>
            <p:ph idx="1"/>
          </p:nvPr>
        </p:nvSpPr>
        <p:spPr/>
        <p:txBody>
          <a:bodyPr>
            <a:normAutofit/>
          </a:bodyPr>
          <a:lstStyle/>
          <a:p>
            <a:pPr marL="0" indent="0">
              <a:buNone/>
            </a:pPr>
            <a:r>
              <a:rPr lang="nl-NL" sz="20000" dirty="0"/>
              <a:t>       </a:t>
            </a:r>
            <a:r>
              <a:rPr lang="nl-NL" sz="20000" b="1" dirty="0">
                <a:effectLst>
                  <a:outerShdw blurRad="38100" dist="38100" dir="2700000" algn="tl">
                    <a:srgbClr val="000000">
                      <a:alpha val="43137"/>
                    </a:srgbClr>
                  </a:outerShdw>
                </a:effectLst>
              </a:rPr>
              <a:t>&amp;</a:t>
            </a:r>
          </a:p>
        </p:txBody>
      </p:sp>
    </p:spTree>
    <p:extLst>
      <p:ext uri="{BB962C8B-B14F-4D97-AF65-F5344CB8AC3E}">
        <p14:creationId xmlns:p14="http://schemas.microsoft.com/office/powerpoint/2010/main" val="515617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5BA170E-E3E2-4986-AAEE-18073E53833F}"/>
              </a:ext>
            </a:extLst>
          </p:cNvPr>
          <p:cNvSpPr>
            <a:spLocks noGrp="1"/>
          </p:cNvSpPr>
          <p:nvPr>
            <p:ph type="title"/>
          </p:nvPr>
        </p:nvSpPr>
        <p:spPr/>
        <p:txBody>
          <a:bodyPr/>
          <a:lstStyle/>
          <a:p>
            <a:endParaRPr lang="nl-NL" dirty="0"/>
          </a:p>
        </p:txBody>
      </p:sp>
      <p:pic>
        <p:nvPicPr>
          <p:cNvPr id="4" name="Tijdelijke aanduiding voor inhoud 3" descr="St">
            <a:extLst>
              <a:ext uri="{FF2B5EF4-FFF2-40B4-BE49-F238E27FC236}">
                <a16:creationId xmlns:a16="http://schemas.microsoft.com/office/drawing/2014/main" xmlns="" id="{E171123B-F3DF-4BBF-AF08-AFE30667B1EB}"/>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25600" y="2015067"/>
            <a:ext cx="8602133" cy="3810000"/>
          </a:xfrm>
          <a:prstGeom prst="rect">
            <a:avLst/>
          </a:prstGeom>
          <a:noFill/>
          <a:ln>
            <a:noFill/>
          </a:ln>
        </p:spPr>
      </p:pic>
    </p:spTree>
    <p:extLst>
      <p:ext uri="{BB962C8B-B14F-4D97-AF65-F5344CB8AC3E}">
        <p14:creationId xmlns:p14="http://schemas.microsoft.com/office/powerpoint/2010/main" val="291414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8D5E3C1-3FCF-4510-B65F-5BEBFEAE034B}"/>
              </a:ext>
            </a:extLst>
          </p:cNvPr>
          <p:cNvSpPr>
            <a:spLocks noGrp="1"/>
          </p:cNvSpPr>
          <p:nvPr>
            <p:ph type="title"/>
          </p:nvPr>
        </p:nvSpPr>
        <p:spPr/>
        <p:txBody>
          <a:bodyPr>
            <a:normAutofit fontScale="90000"/>
          </a:bodyPr>
          <a:lstStyle/>
          <a:p>
            <a:pPr algn="ctr"/>
            <a:r>
              <a:rPr lang="nl-NL" sz="6000" dirty="0"/>
              <a:t>Hebben hun krachten gebundeld </a:t>
            </a:r>
            <a:r>
              <a:rPr lang="nl-NL" dirty="0"/>
              <a:t/>
            </a:r>
            <a:br>
              <a:rPr lang="nl-NL" dirty="0"/>
            </a:br>
            <a:endParaRPr lang="nl-NL" dirty="0"/>
          </a:p>
        </p:txBody>
      </p:sp>
      <p:sp>
        <p:nvSpPr>
          <p:cNvPr id="3" name="Tijdelijke aanduiding voor inhoud 2">
            <a:extLst>
              <a:ext uri="{FF2B5EF4-FFF2-40B4-BE49-F238E27FC236}">
                <a16:creationId xmlns:a16="http://schemas.microsoft.com/office/drawing/2014/main" xmlns="" id="{A1FA7A2E-C8BD-40E4-8B80-EF062D3C8BB9}"/>
              </a:ext>
            </a:extLst>
          </p:cNvPr>
          <p:cNvSpPr>
            <a:spLocks noGrp="1"/>
          </p:cNvSpPr>
          <p:nvPr>
            <p:ph idx="1"/>
          </p:nvPr>
        </p:nvSpPr>
        <p:spPr/>
        <p:txBody>
          <a:bodyPr>
            <a:normAutofit fontScale="92500" lnSpcReduction="10000"/>
          </a:bodyPr>
          <a:lstStyle/>
          <a:p>
            <a:pPr marL="0" indent="0" algn="ctr">
              <a:buNone/>
            </a:pPr>
            <a:r>
              <a:rPr lang="nl-NL" sz="4000" u="sng" dirty="0"/>
              <a:t>Om de economische zelfstandigheid van vrouwen te bevorderen   </a:t>
            </a:r>
          </a:p>
          <a:p>
            <a:r>
              <a:rPr lang="nl-NL" dirty="0"/>
              <a:t>hoger en lager opgeleid</a:t>
            </a:r>
          </a:p>
          <a:p>
            <a:r>
              <a:rPr lang="nl-NL" dirty="0"/>
              <a:t> wel of niet een uitkering.</a:t>
            </a:r>
          </a:p>
          <a:p>
            <a:r>
              <a:rPr lang="nl-NL" dirty="0"/>
              <a:t> wel of niet met kinderen.</a:t>
            </a:r>
          </a:p>
          <a:p>
            <a:r>
              <a:rPr lang="nl-NL" dirty="0"/>
              <a:t> Leeftijd vanaf 27 en ouder, die langer of pas kort in Nederland zijn</a:t>
            </a:r>
          </a:p>
          <a:p>
            <a:r>
              <a:rPr lang="nl-NL" dirty="0"/>
              <a:t> over geen netwerk beschikken dat hun een steuntje in de rug kan geven. </a:t>
            </a:r>
          </a:p>
          <a:p>
            <a:r>
              <a:rPr lang="nl-NL" dirty="0"/>
              <a:t>Moeten barrières overwinnen om een stap verder te komen en gaan geloven in hun eigen kunnen </a:t>
            </a:r>
          </a:p>
        </p:txBody>
      </p:sp>
    </p:spTree>
    <p:extLst>
      <p:ext uri="{BB962C8B-B14F-4D97-AF65-F5344CB8AC3E}">
        <p14:creationId xmlns:p14="http://schemas.microsoft.com/office/powerpoint/2010/main" val="2152699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EDB71EF-3083-4AAB-BC1D-B3224ED4EB25}"/>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xmlns="" id="{27C61013-BDD6-4E6C-B289-906BE550A79C}"/>
              </a:ext>
            </a:extLst>
          </p:cNvPr>
          <p:cNvSpPr>
            <a:spLocks noGrp="1"/>
          </p:cNvSpPr>
          <p:nvPr>
            <p:ph idx="1"/>
          </p:nvPr>
        </p:nvSpPr>
        <p:spPr/>
        <p:txBody>
          <a:bodyPr>
            <a:normAutofit/>
          </a:bodyPr>
          <a:lstStyle/>
          <a:p>
            <a:pPr marL="0" indent="0" algn="ctr">
              <a:buNone/>
            </a:pPr>
            <a:r>
              <a:rPr lang="nl-NL" sz="4800" dirty="0"/>
              <a:t>Om een project te starten voor vrouwen met een intercultureel achtergrond die graag in een nieuwe netwerkstructuur willen werken en staan te popelen om deel te nemen aan betaald werk</a:t>
            </a:r>
          </a:p>
        </p:txBody>
      </p:sp>
    </p:spTree>
    <p:extLst>
      <p:ext uri="{BB962C8B-B14F-4D97-AF65-F5344CB8AC3E}">
        <p14:creationId xmlns:p14="http://schemas.microsoft.com/office/powerpoint/2010/main" val="46990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6E3B0ED-135E-4422-B133-B89E5618D113}"/>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xmlns="" id="{84D7394A-3D33-4CA6-B50F-068AA8D2AFD5}"/>
              </a:ext>
            </a:extLst>
          </p:cNvPr>
          <p:cNvSpPr>
            <a:spLocks noGrp="1"/>
          </p:cNvSpPr>
          <p:nvPr>
            <p:ph idx="1"/>
          </p:nvPr>
        </p:nvSpPr>
        <p:spPr/>
        <p:txBody>
          <a:bodyPr/>
          <a:lstStyle/>
          <a:p>
            <a:pPr marL="0" indent="0">
              <a:buNone/>
            </a:pPr>
            <a:r>
              <a:rPr lang="nl-NL" dirty="0"/>
              <a:t>Met de gemeente Leiden als subsidie gever en stichting Vrouwennetwerk Leiden e.o. als opdrachtgever begeleidt Visie-R dit unieke vrouwenproject</a:t>
            </a:r>
          </a:p>
          <a:p>
            <a:pPr marL="0" indent="0">
              <a:buNone/>
            </a:pPr>
            <a:r>
              <a:rPr lang="nl-NL" dirty="0"/>
              <a:t>Dit om de  veranderings click in de mindset van de vrouw te helpen maken en dat je er zelf heel hard voor moet gaan, door moet zetten naar een meer realistisch beeld van jezelf en de kansen. </a:t>
            </a:r>
          </a:p>
          <a:p>
            <a:pPr marL="0" indent="0" algn="ctr">
              <a:buNone/>
            </a:pPr>
            <a:r>
              <a:rPr lang="nl-NL" sz="4000" dirty="0"/>
              <a:t>Een broodbaan en geen droombaan.</a:t>
            </a:r>
          </a:p>
          <a:p>
            <a:pPr marL="0" indent="0">
              <a:buNone/>
            </a:pPr>
            <a:endParaRPr lang="nl-NL" dirty="0"/>
          </a:p>
        </p:txBody>
      </p:sp>
    </p:spTree>
    <p:extLst>
      <p:ext uri="{BB962C8B-B14F-4D97-AF65-F5344CB8AC3E}">
        <p14:creationId xmlns:p14="http://schemas.microsoft.com/office/powerpoint/2010/main" val="1735961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CA35872-3DB6-4B02-BAB3-17990D09E80D}"/>
              </a:ext>
            </a:extLst>
          </p:cNvPr>
          <p:cNvSpPr>
            <a:spLocks noGrp="1"/>
          </p:cNvSpPr>
          <p:nvPr>
            <p:ph type="title"/>
          </p:nvPr>
        </p:nvSpPr>
        <p:spPr/>
        <p:txBody>
          <a:bodyPr>
            <a:normAutofit/>
          </a:bodyPr>
          <a:lstStyle/>
          <a:p>
            <a:pPr algn="ctr"/>
            <a:r>
              <a:rPr lang="nl-NL" sz="5400" dirty="0"/>
              <a:t>Samenwerking</a:t>
            </a:r>
          </a:p>
        </p:txBody>
      </p:sp>
      <p:sp>
        <p:nvSpPr>
          <p:cNvPr id="3" name="Tijdelijke aanduiding voor inhoud 2">
            <a:extLst>
              <a:ext uri="{FF2B5EF4-FFF2-40B4-BE49-F238E27FC236}">
                <a16:creationId xmlns:a16="http://schemas.microsoft.com/office/drawing/2014/main" xmlns="" id="{E2B5C960-18BA-454B-B3EA-93F82A1C8BB6}"/>
              </a:ext>
            </a:extLst>
          </p:cNvPr>
          <p:cNvSpPr>
            <a:spLocks noGrp="1"/>
          </p:cNvSpPr>
          <p:nvPr>
            <p:ph idx="1"/>
          </p:nvPr>
        </p:nvSpPr>
        <p:spPr/>
        <p:txBody>
          <a:bodyPr>
            <a:normAutofit fontScale="85000" lnSpcReduction="20000"/>
          </a:bodyPr>
          <a:lstStyle/>
          <a:p>
            <a:endParaRPr lang="nl-NL" dirty="0"/>
          </a:p>
          <a:p>
            <a:pPr lvl="0" fontAlgn="base"/>
            <a:r>
              <a:rPr lang="nl-NL" dirty="0"/>
              <a:t>Stichting Vrouwennetwerk Leiden e.o.</a:t>
            </a:r>
          </a:p>
          <a:p>
            <a:pPr lvl="0" fontAlgn="base"/>
            <a:r>
              <a:rPr lang="nl-NL" dirty="0"/>
              <a:t>internationale vrouwendag/ 8 maart Stadhuis</a:t>
            </a:r>
          </a:p>
          <a:p>
            <a:pPr lvl="0" fontAlgn="base"/>
            <a:r>
              <a:rPr lang="nl-NL" dirty="0"/>
              <a:t>Stichting Narcis</a:t>
            </a:r>
          </a:p>
          <a:p>
            <a:pPr lvl="0" fontAlgn="base"/>
            <a:r>
              <a:rPr lang="nl-NL" dirty="0"/>
              <a:t>Piëzo,</a:t>
            </a:r>
          </a:p>
          <a:p>
            <a:pPr lvl="0" fontAlgn="base"/>
            <a:r>
              <a:rPr lang="nl-NL" dirty="0"/>
              <a:t>Sleutelvrouwen netwerk Leiden (inzake mentorschap en stage)</a:t>
            </a:r>
          </a:p>
          <a:p>
            <a:pPr lvl="0" fontAlgn="base"/>
            <a:r>
              <a:rPr lang="nl-NL" dirty="0"/>
              <a:t>Wijk academie Opgroeien en Meedoen Merenwijk/ Libertas</a:t>
            </a:r>
          </a:p>
          <a:p>
            <a:pPr lvl="0" fontAlgn="base"/>
            <a:r>
              <a:rPr lang="nl-NL" dirty="0"/>
              <a:t>Vogelvlucht/ Libertas, Jes- Rijnland, Bloeiend West</a:t>
            </a:r>
          </a:p>
          <a:p>
            <a:pPr lvl="0" fontAlgn="base"/>
            <a:r>
              <a:rPr lang="nl-NL" dirty="0"/>
              <a:t>Vrouwen Libertas Noord</a:t>
            </a:r>
          </a:p>
          <a:p>
            <a:pPr lvl="0" fontAlgn="base"/>
            <a:r>
              <a:rPr lang="nl-NL" dirty="0"/>
              <a:t>Wijkvereniging Merenwijk</a:t>
            </a:r>
          </a:p>
          <a:p>
            <a:pPr lvl="0" fontAlgn="base"/>
            <a:r>
              <a:rPr lang="nl-NL" dirty="0"/>
              <a:t>Soroptimisten Leiden (mentorschap op vakgebied)</a:t>
            </a:r>
          </a:p>
          <a:p>
            <a:endParaRPr lang="nl-NL" dirty="0"/>
          </a:p>
        </p:txBody>
      </p:sp>
    </p:spTree>
    <p:extLst>
      <p:ext uri="{BB962C8B-B14F-4D97-AF65-F5344CB8AC3E}">
        <p14:creationId xmlns:p14="http://schemas.microsoft.com/office/powerpoint/2010/main" val="277016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9249D41-47A5-402B-96DB-9F81CBA2DA0A}"/>
              </a:ext>
            </a:extLst>
          </p:cNvPr>
          <p:cNvSpPr>
            <a:spLocks noGrp="1"/>
          </p:cNvSpPr>
          <p:nvPr>
            <p:ph type="title"/>
          </p:nvPr>
        </p:nvSpPr>
        <p:spPr/>
        <p:txBody>
          <a:bodyPr>
            <a:normAutofit/>
          </a:bodyPr>
          <a:lstStyle/>
          <a:p>
            <a:pPr algn="ctr"/>
            <a:r>
              <a:rPr lang="nl-NL" sz="8000" dirty="0"/>
              <a:t>Project</a:t>
            </a:r>
          </a:p>
        </p:txBody>
      </p:sp>
      <p:pic>
        <p:nvPicPr>
          <p:cNvPr id="5" name="Tijdelijke aanduiding voor inhoud 4">
            <a:extLst>
              <a:ext uri="{FF2B5EF4-FFF2-40B4-BE49-F238E27FC236}">
                <a16:creationId xmlns:a16="http://schemas.microsoft.com/office/drawing/2014/main" xmlns="" id="{251ABD02-313F-439C-B359-3EC9CF802D6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8532" y="1950164"/>
            <a:ext cx="9854935" cy="4102259"/>
          </a:xfrm>
        </p:spPr>
      </p:pic>
    </p:spTree>
    <p:extLst>
      <p:ext uri="{BB962C8B-B14F-4D97-AF65-F5344CB8AC3E}">
        <p14:creationId xmlns:p14="http://schemas.microsoft.com/office/powerpoint/2010/main" val="3160743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029A717-4E96-4740-9C13-27D9ED43B575}"/>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xmlns="" id="{30BF1547-D97A-43F2-A513-CA29A4AFA36A}"/>
              </a:ext>
            </a:extLst>
          </p:cNvPr>
          <p:cNvSpPr>
            <a:spLocks noGrp="1"/>
          </p:cNvSpPr>
          <p:nvPr>
            <p:ph idx="1"/>
          </p:nvPr>
        </p:nvSpPr>
        <p:spPr/>
        <p:txBody>
          <a:bodyPr>
            <a:normAutofit/>
          </a:bodyPr>
          <a:lstStyle/>
          <a:p>
            <a:pPr marL="0" indent="0" algn="ctr">
              <a:buNone/>
            </a:pPr>
            <a:r>
              <a:rPr lang="nl-NL" sz="20000" b="1" dirty="0">
                <a:effectLst>
                  <a:outerShdw blurRad="38100" dist="38100" dir="2700000" algn="tl">
                    <a:srgbClr val="000000">
                      <a:alpha val="43137"/>
                    </a:srgbClr>
                  </a:outerShdw>
                </a:effectLst>
              </a:rPr>
              <a:t>&amp;</a:t>
            </a:r>
          </a:p>
        </p:txBody>
      </p:sp>
    </p:spTree>
    <p:extLst>
      <p:ext uri="{BB962C8B-B14F-4D97-AF65-F5344CB8AC3E}">
        <p14:creationId xmlns:p14="http://schemas.microsoft.com/office/powerpoint/2010/main" val="14104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FE12BB3-3E07-4044-A77A-99E620DAA0AC}"/>
              </a:ext>
            </a:extLst>
          </p:cNvPr>
          <p:cNvSpPr>
            <a:spLocks noGrp="1"/>
          </p:cNvSpPr>
          <p:nvPr>
            <p:ph type="title"/>
          </p:nvPr>
        </p:nvSpPr>
        <p:spPr/>
        <p:txBody>
          <a:bodyPr/>
          <a:lstStyle/>
          <a:p>
            <a:endParaRPr lang="nl-NL" dirty="0"/>
          </a:p>
        </p:txBody>
      </p:sp>
      <p:pic>
        <p:nvPicPr>
          <p:cNvPr id="5" name="Tijdelijke aanduiding voor inhoud 4">
            <a:extLst>
              <a:ext uri="{FF2B5EF4-FFF2-40B4-BE49-F238E27FC236}">
                <a16:creationId xmlns:a16="http://schemas.microsoft.com/office/drawing/2014/main" xmlns="" id="{FA6A9F72-F351-4D16-B22E-927E61F2B6B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2857417"/>
            <a:ext cx="10236200" cy="3492583"/>
          </a:xfrm>
        </p:spPr>
      </p:pic>
    </p:spTree>
    <p:extLst>
      <p:ext uri="{BB962C8B-B14F-4D97-AF65-F5344CB8AC3E}">
        <p14:creationId xmlns:p14="http://schemas.microsoft.com/office/powerpoint/2010/main" val="1233555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5B66803-98F2-4194-ACFC-21F1BF84F5A2}"/>
              </a:ext>
            </a:extLst>
          </p:cNvPr>
          <p:cNvSpPr>
            <a:spLocks noGrp="1"/>
          </p:cNvSpPr>
          <p:nvPr>
            <p:ph type="title"/>
          </p:nvPr>
        </p:nvSpPr>
        <p:spPr/>
        <p:txBody>
          <a:bodyPr>
            <a:normAutofit/>
          </a:bodyPr>
          <a:lstStyle/>
          <a:p>
            <a:pPr algn="ctr"/>
            <a:r>
              <a:rPr lang="nl-NL" sz="6600" b="1" dirty="0">
                <a:effectLst>
                  <a:outerShdw blurRad="38100" dist="38100" dir="2700000" algn="tl">
                    <a:srgbClr val="000000">
                      <a:alpha val="43137"/>
                    </a:srgbClr>
                  </a:outerShdw>
                </a:effectLst>
              </a:rPr>
              <a:t>Even Voorstellen</a:t>
            </a:r>
          </a:p>
        </p:txBody>
      </p:sp>
      <p:pic>
        <p:nvPicPr>
          <p:cNvPr id="4" name="Tijdelijke aanduiding voor inhoud 3" descr="foto van Change - Woon &amp; Cadeau Winkel.">
            <a:extLst>
              <a:ext uri="{FF2B5EF4-FFF2-40B4-BE49-F238E27FC236}">
                <a16:creationId xmlns:a16="http://schemas.microsoft.com/office/drawing/2014/main" xmlns="" id="{67FD9F77-AE9C-41AE-996F-92A96505D6F1}"/>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3053" y="1825623"/>
            <a:ext cx="8870280" cy="5032377"/>
          </a:xfrm>
          <a:prstGeom prst="rect">
            <a:avLst/>
          </a:prstGeom>
          <a:noFill/>
          <a:ln>
            <a:noFill/>
          </a:ln>
        </p:spPr>
      </p:pic>
    </p:spTree>
    <p:extLst>
      <p:ext uri="{BB962C8B-B14F-4D97-AF65-F5344CB8AC3E}">
        <p14:creationId xmlns:p14="http://schemas.microsoft.com/office/powerpoint/2010/main" val="3992591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7FE9915-7039-4183-834E-47846E866A83}"/>
              </a:ext>
            </a:extLst>
          </p:cNvPr>
          <p:cNvSpPr>
            <a:spLocks noGrp="1"/>
          </p:cNvSpPr>
          <p:nvPr>
            <p:ph type="title"/>
          </p:nvPr>
        </p:nvSpPr>
        <p:spPr/>
        <p:txBody>
          <a:bodyPr>
            <a:normAutofit/>
          </a:bodyPr>
          <a:lstStyle/>
          <a:p>
            <a:r>
              <a:rPr lang="nl-NL" sz="3200" dirty="0"/>
              <a:t>De vrouwen hebben persoonlijke &amp; gezamelijke doelen</a:t>
            </a:r>
          </a:p>
        </p:txBody>
      </p:sp>
      <p:sp>
        <p:nvSpPr>
          <p:cNvPr id="3" name="Tijdelijke aanduiding voor inhoud 2">
            <a:extLst>
              <a:ext uri="{FF2B5EF4-FFF2-40B4-BE49-F238E27FC236}">
                <a16:creationId xmlns:a16="http://schemas.microsoft.com/office/drawing/2014/main" xmlns="" id="{7A2EE34D-6A7E-4D55-B871-D39A6F1BE7C7}"/>
              </a:ext>
            </a:extLst>
          </p:cNvPr>
          <p:cNvSpPr>
            <a:spLocks noGrp="1"/>
          </p:cNvSpPr>
          <p:nvPr>
            <p:ph idx="1"/>
          </p:nvPr>
        </p:nvSpPr>
        <p:spPr>
          <a:xfrm>
            <a:off x="838200" y="1499190"/>
            <a:ext cx="10515600" cy="5061097"/>
          </a:xfrm>
        </p:spPr>
        <p:txBody>
          <a:bodyPr>
            <a:normAutofit/>
          </a:bodyPr>
          <a:lstStyle/>
          <a:p>
            <a:r>
              <a:rPr lang="nl-NL" sz="2400" dirty="0"/>
              <a:t>Elke vrouw heeft haar eigen POP en zal op maat begeleid moeten worden</a:t>
            </a:r>
          </a:p>
          <a:p>
            <a:pPr lvl="0" fontAlgn="base"/>
            <a:r>
              <a:rPr lang="nl-NL" sz="2400" dirty="0"/>
              <a:t>Taal beter leren, computer beheersen of andere digitale middelen.</a:t>
            </a:r>
          </a:p>
          <a:p>
            <a:pPr lvl="0" fontAlgn="base"/>
            <a:r>
              <a:rPr lang="nl-NL" sz="2400" dirty="0"/>
              <a:t>Waardering van reeds bestaande diploma's uit het land van herkomst</a:t>
            </a:r>
          </a:p>
          <a:p>
            <a:pPr lvl="0" fontAlgn="base"/>
            <a:r>
              <a:rPr lang="nl-NL" sz="2400" dirty="0"/>
              <a:t>Vrijwilligers werk gaan doen</a:t>
            </a:r>
          </a:p>
          <a:p>
            <a:pPr lvl="0" fontAlgn="base"/>
            <a:r>
              <a:rPr lang="nl-NL" sz="2400" dirty="0"/>
              <a:t>Werk zoeken </a:t>
            </a:r>
          </a:p>
          <a:p>
            <a:pPr lvl="0" fontAlgn="base"/>
            <a:r>
              <a:rPr lang="nl-NL" sz="2400" dirty="0"/>
              <a:t>Sollicitatie training en netwerk ontwikkeling</a:t>
            </a:r>
          </a:p>
          <a:p>
            <a:pPr lvl="0" fontAlgn="base"/>
            <a:r>
              <a:rPr lang="nl-NL" sz="2400" dirty="0"/>
              <a:t>Stage lopen</a:t>
            </a:r>
          </a:p>
          <a:p>
            <a:pPr lvl="0" fontAlgn="base"/>
            <a:r>
              <a:rPr lang="nl-NL" sz="2400" dirty="0"/>
              <a:t>Zelf een bedrijfje starten, ZZP</a:t>
            </a:r>
          </a:p>
          <a:p>
            <a:pPr lvl="0" fontAlgn="base"/>
            <a:r>
              <a:rPr lang="nl-NL" sz="2400" dirty="0"/>
              <a:t>Alle Vrouwen staan 1 maal per week een dagdeel in de winkel in de winkel om samenwerking te bevorderen en ,,zichtbaar” te zijn in de maatschappij </a:t>
            </a:r>
          </a:p>
          <a:p>
            <a:pPr lvl="0" fontAlgn="base"/>
            <a:r>
              <a:rPr lang="nl-NL" sz="2400" dirty="0"/>
              <a:t>Gezamenlijke verantwoording voor de winkel en intercultureel collectief leren.</a:t>
            </a:r>
          </a:p>
          <a:p>
            <a:pPr lvl="0" fontAlgn="base"/>
            <a:endParaRPr lang="nl-NL" dirty="0"/>
          </a:p>
          <a:p>
            <a:endParaRPr lang="nl-NL" dirty="0"/>
          </a:p>
        </p:txBody>
      </p:sp>
    </p:spTree>
    <p:extLst>
      <p:ext uri="{BB962C8B-B14F-4D97-AF65-F5344CB8AC3E}">
        <p14:creationId xmlns:p14="http://schemas.microsoft.com/office/powerpoint/2010/main" val="374613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B77265B-0761-4E4A-A560-7CA6650CC800}"/>
              </a:ext>
            </a:extLst>
          </p:cNvPr>
          <p:cNvSpPr>
            <a:spLocks noGrp="1"/>
          </p:cNvSpPr>
          <p:nvPr>
            <p:ph type="title"/>
          </p:nvPr>
        </p:nvSpPr>
        <p:spPr/>
        <p:txBody>
          <a:bodyPr/>
          <a:lstStyle/>
          <a:p>
            <a:endParaRPr lang="nl-NL" dirty="0"/>
          </a:p>
        </p:txBody>
      </p:sp>
      <p:pic>
        <p:nvPicPr>
          <p:cNvPr id="8" name="Tijdelijke aanduiding voor inhoud 7">
            <a:extLst>
              <a:ext uri="{FF2B5EF4-FFF2-40B4-BE49-F238E27FC236}">
                <a16:creationId xmlns:a16="http://schemas.microsoft.com/office/drawing/2014/main" xmlns="" id="{35CF8160-59BB-4D69-876B-B1BE66630A6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365176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28C7431-CF9F-43F9-91AB-AE3545BC3790}"/>
              </a:ext>
            </a:extLst>
          </p:cNvPr>
          <p:cNvSpPr>
            <a:spLocks noGrp="1"/>
          </p:cNvSpPr>
          <p:nvPr>
            <p:ph type="title"/>
          </p:nvPr>
        </p:nvSpPr>
        <p:spPr/>
        <p:txBody>
          <a:bodyPr/>
          <a:lstStyle/>
          <a:p>
            <a:endParaRPr lang="nl-NL" dirty="0"/>
          </a:p>
        </p:txBody>
      </p:sp>
      <p:pic>
        <p:nvPicPr>
          <p:cNvPr id="5" name="Tijdelijke aanduiding voor inhoud 4">
            <a:extLst>
              <a:ext uri="{FF2B5EF4-FFF2-40B4-BE49-F238E27FC236}">
                <a16:creationId xmlns:a16="http://schemas.microsoft.com/office/drawing/2014/main" xmlns="" id="{6F8C10EF-6047-4819-A892-D144737953B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20908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5DB4981-C0B7-4303-8F25-5F66C044A077}"/>
              </a:ext>
            </a:extLst>
          </p:cNvPr>
          <p:cNvSpPr>
            <a:spLocks noGrp="1"/>
          </p:cNvSpPr>
          <p:nvPr>
            <p:ph type="title"/>
          </p:nvPr>
        </p:nvSpPr>
        <p:spPr/>
        <p:txBody>
          <a:bodyPr/>
          <a:lstStyle/>
          <a:p>
            <a:endParaRPr lang="nl-NL" dirty="0"/>
          </a:p>
        </p:txBody>
      </p:sp>
      <p:pic>
        <p:nvPicPr>
          <p:cNvPr id="9" name="Tijdelijke aanduiding voor inhoud 8">
            <a:extLst>
              <a:ext uri="{FF2B5EF4-FFF2-40B4-BE49-F238E27FC236}">
                <a16:creationId xmlns:a16="http://schemas.microsoft.com/office/drawing/2014/main" xmlns="" id="{05719370-C893-42A6-9D0F-D9962B951E2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3493045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395B9E8-D4A1-46DF-8BDC-59427BA59F12}"/>
              </a:ext>
            </a:extLst>
          </p:cNvPr>
          <p:cNvSpPr>
            <a:spLocks noGrp="1"/>
          </p:cNvSpPr>
          <p:nvPr>
            <p:ph type="title"/>
          </p:nvPr>
        </p:nvSpPr>
        <p:spPr/>
        <p:txBody>
          <a:bodyPr/>
          <a:lstStyle/>
          <a:p>
            <a:endParaRPr lang="nl-NL" dirty="0"/>
          </a:p>
        </p:txBody>
      </p:sp>
      <p:pic>
        <p:nvPicPr>
          <p:cNvPr id="5" name="Tijdelijke aanduiding voor inhoud 4">
            <a:extLst>
              <a:ext uri="{FF2B5EF4-FFF2-40B4-BE49-F238E27FC236}">
                <a16:creationId xmlns:a16="http://schemas.microsoft.com/office/drawing/2014/main" xmlns="" id="{6EBA59BC-FBDA-413C-991D-021E981878C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0800000">
            <a:off x="2228144" y="1825625"/>
            <a:ext cx="7735712" cy="4351338"/>
          </a:xfrm>
        </p:spPr>
      </p:pic>
    </p:spTree>
    <p:extLst>
      <p:ext uri="{BB962C8B-B14F-4D97-AF65-F5344CB8AC3E}">
        <p14:creationId xmlns:p14="http://schemas.microsoft.com/office/powerpoint/2010/main" val="1351391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DAD075F-F770-421C-89EE-CA3D12944205}"/>
              </a:ext>
            </a:extLst>
          </p:cNvPr>
          <p:cNvSpPr>
            <a:spLocks noGrp="1"/>
          </p:cNvSpPr>
          <p:nvPr>
            <p:ph type="title"/>
          </p:nvPr>
        </p:nvSpPr>
        <p:spPr/>
        <p:txBody>
          <a:bodyPr/>
          <a:lstStyle/>
          <a:p>
            <a:pPr algn="ctr"/>
            <a:r>
              <a:rPr lang="nl-NL" dirty="0"/>
              <a:t>De winkel en Servicewinkel bieden het volgende aan:</a:t>
            </a:r>
          </a:p>
        </p:txBody>
      </p:sp>
      <p:sp>
        <p:nvSpPr>
          <p:cNvPr id="3" name="Tijdelijke aanduiding voor inhoud 2">
            <a:extLst>
              <a:ext uri="{FF2B5EF4-FFF2-40B4-BE49-F238E27FC236}">
                <a16:creationId xmlns:a16="http://schemas.microsoft.com/office/drawing/2014/main" xmlns="" id="{999D933C-1249-4835-8B80-40C662FF4AC2}"/>
              </a:ext>
            </a:extLst>
          </p:cNvPr>
          <p:cNvSpPr>
            <a:spLocks noGrp="1"/>
          </p:cNvSpPr>
          <p:nvPr>
            <p:ph idx="1"/>
          </p:nvPr>
        </p:nvSpPr>
        <p:spPr/>
        <p:txBody>
          <a:bodyPr/>
          <a:lstStyle/>
          <a:p>
            <a:r>
              <a:rPr lang="nl-NL" b="1" dirty="0"/>
              <a:t>Verkoop van </a:t>
            </a:r>
            <a:r>
              <a:rPr lang="nl-NL" b="1" i="1" dirty="0"/>
              <a:t>Unieke Lampen, retro meubelen, cadeaus </a:t>
            </a:r>
            <a:r>
              <a:rPr lang="nl-NL" b="1" dirty="0"/>
              <a:t>op een duurzame manier gemaakt . </a:t>
            </a:r>
          </a:p>
          <a:p>
            <a:pPr lvl="0"/>
            <a:r>
              <a:rPr lang="nl-NL" b="1" i="1" dirty="0"/>
              <a:t> </a:t>
            </a:r>
            <a:r>
              <a:rPr lang="nl-NL" b="1" dirty="0"/>
              <a:t>Koffie thee lunch en ambachtelijk gemaakt gebak</a:t>
            </a:r>
          </a:p>
          <a:p>
            <a:pPr lvl="0"/>
            <a:r>
              <a:rPr lang="nl-NL" b="1" dirty="0"/>
              <a:t>Klussen in en om het huis (uitgevoerd door Visie-R).</a:t>
            </a:r>
            <a:endParaRPr lang="nl-NL" dirty="0"/>
          </a:p>
          <a:p>
            <a:pPr lvl="0"/>
            <a:r>
              <a:rPr lang="nl-NL" b="1" dirty="0"/>
              <a:t>Hulp in de huishouding, boodschappendienst, etc.</a:t>
            </a:r>
            <a:endParaRPr lang="nl-NL" dirty="0"/>
          </a:p>
          <a:p>
            <a:pPr lvl="0"/>
            <a:r>
              <a:rPr lang="nl-NL" b="1" dirty="0"/>
              <a:t>Maaltijdservice, catering of het verzorgen van een feestje? (tot 20 personen)</a:t>
            </a:r>
            <a:endParaRPr lang="nl-NL" dirty="0"/>
          </a:p>
          <a:p>
            <a:endParaRPr lang="nl-NL" dirty="0"/>
          </a:p>
        </p:txBody>
      </p:sp>
    </p:spTree>
    <p:extLst>
      <p:ext uri="{BB962C8B-B14F-4D97-AF65-F5344CB8AC3E}">
        <p14:creationId xmlns:p14="http://schemas.microsoft.com/office/powerpoint/2010/main" val="3651275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83E9829-5B59-4402-8632-73621DB92C88}"/>
              </a:ext>
            </a:extLst>
          </p:cNvPr>
          <p:cNvSpPr>
            <a:spLocks noGrp="1"/>
          </p:cNvSpPr>
          <p:nvPr>
            <p:ph type="title"/>
          </p:nvPr>
        </p:nvSpPr>
        <p:spPr/>
        <p:txBody>
          <a:bodyPr>
            <a:normAutofit/>
          </a:bodyPr>
          <a:lstStyle/>
          <a:p>
            <a:pPr algn="ctr"/>
            <a:r>
              <a:rPr lang="nl-NL" sz="3600" b="1" dirty="0"/>
              <a:t>Wat hebben de vrouwen na 6 maanden bereikt</a:t>
            </a:r>
          </a:p>
        </p:txBody>
      </p:sp>
      <p:graphicFrame>
        <p:nvGraphicFramePr>
          <p:cNvPr id="8" name="Grafiek 7">
            <a:extLst>
              <a:ext uri="{FF2B5EF4-FFF2-40B4-BE49-F238E27FC236}">
                <a16:creationId xmlns:a16="http://schemas.microsoft.com/office/drawing/2014/main" xmlns="" id="{00000000-0008-0000-0100-000004000000}"/>
              </a:ext>
            </a:extLst>
          </p:cNvPr>
          <p:cNvGraphicFramePr/>
          <p:nvPr>
            <p:extLst>
              <p:ext uri="{D42A27DB-BD31-4B8C-83A1-F6EECF244321}">
                <p14:modId xmlns:p14="http://schemas.microsoft.com/office/powerpoint/2010/main" val="2032127057"/>
              </p:ext>
            </p:extLst>
          </p:nvPr>
        </p:nvGraphicFramePr>
        <p:xfrm>
          <a:off x="1756834" y="2914650"/>
          <a:ext cx="4505325" cy="3943350"/>
        </p:xfrm>
        <a:graphic>
          <a:graphicData uri="http://schemas.openxmlformats.org/drawingml/2006/chart">
            <c:chart xmlns:c="http://schemas.openxmlformats.org/drawingml/2006/chart" xmlns:r="http://schemas.openxmlformats.org/officeDocument/2006/relationships" r:id="rId2"/>
          </a:graphicData>
        </a:graphic>
      </p:graphicFrame>
      <p:sp>
        <p:nvSpPr>
          <p:cNvPr id="9" name="Tijdelijke aanduiding voor inhoud 8">
            <a:extLst>
              <a:ext uri="{FF2B5EF4-FFF2-40B4-BE49-F238E27FC236}">
                <a16:creationId xmlns:a16="http://schemas.microsoft.com/office/drawing/2014/main" xmlns="" id="{A5E896D1-C76C-4B4A-9F7E-EF80055ED46F}"/>
              </a:ext>
            </a:extLst>
          </p:cNvPr>
          <p:cNvSpPr>
            <a:spLocks noGrp="1"/>
          </p:cNvSpPr>
          <p:nvPr>
            <p:ph idx="1"/>
          </p:nvPr>
        </p:nvSpPr>
        <p:spPr>
          <a:xfrm>
            <a:off x="838200" y="1825625"/>
            <a:ext cx="10515600" cy="4667772"/>
          </a:xfrm>
        </p:spPr>
        <p:txBody>
          <a:bodyPr/>
          <a:lstStyle/>
          <a:p>
            <a:endParaRPr lang="nl-NL" dirty="0"/>
          </a:p>
        </p:txBody>
      </p:sp>
    </p:spTree>
    <p:extLst>
      <p:ext uri="{BB962C8B-B14F-4D97-AF65-F5344CB8AC3E}">
        <p14:creationId xmlns:p14="http://schemas.microsoft.com/office/powerpoint/2010/main" val="3935823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480C6BC-799D-479A-A3C9-9C79D6443828}"/>
              </a:ext>
            </a:extLst>
          </p:cNvPr>
          <p:cNvSpPr>
            <a:spLocks noGrp="1"/>
          </p:cNvSpPr>
          <p:nvPr>
            <p:ph type="title"/>
          </p:nvPr>
        </p:nvSpPr>
        <p:spPr/>
        <p:txBody>
          <a:bodyPr/>
          <a:lstStyle/>
          <a:p>
            <a:r>
              <a:rPr lang="nl-NL" dirty="0"/>
              <a:t>Na 8 Maanden…..</a:t>
            </a:r>
          </a:p>
        </p:txBody>
      </p:sp>
      <p:sp>
        <p:nvSpPr>
          <p:cNvPr id="3" name="Tijdelijke aanduiding voor inhoud 2">
            <a:extLst>
              <a:ext uri="{FF2B5EF4-FFF2-40B4-BE49-F238E27FC236}">
                <a16:creationId xmlns:a16="http://schemas.microsoft.com/office/drawing/2014/main" xmlns="" id="{B49EE5FD-8DBD-4D4C-B178-BB12994C6B72}"/>
              </a:ext>
            </a:extLst>
          </p:cNvPr>
          <p:cNvSpPr>
            <a:spLocks noGrp="1"/>
          </p:cNvSpPr>
          <p:nvPr>
            <p:ph idx="1"/>
          </p:nvPr>
        </p:nvSpPr>
        <p:spPr/>
        <p:txBody>
          <a:bodyPr/>
          <a:lstStyle/>
          <a:p>
            <a:r>
              <a:rPr lang="nl-NL"/>
              <a:t>Alle 16 </a:t>
            </a:r>
            <a:r>
              <a:rPr lang="nl-NL" dirty="0"/>
              <a:t>vrouwen hebben werk, opleiding of stage. Er zijn een 2 vrouwen die niet richting een betaalde baan gaan vanwege persoonlijke omstandigheden.</a:t>
            </a:r>
          </a:p>
          <a:p>
            <a:r>
              <a:rPr lang="nl-NL" dirty="0"/>
              <a:t>1 vrouw is nog aan het solliciteren</a:t>
            </a:r>
          </a:p>
          <a:p>
            <a:r>
              <a:rPr lang="nl-NL" dirty="0"/>
              <a:t>1 vrouw heeft een parttime baan en wil daarnaast </a:t>
            </a:r>
            <a:r>
              <a:rPr lang="nl-NL" sz="3600" dirty="0"/>
              <a:t>ZZP'er</a:t>
            </a:r>
            <a:r>
              <a:rPr lang="nl-NL" dirty="0"/>
              <a:t> worden</a:t>
            </a:r>
          </a:p>
          <a:p>
            <a:endParaRPr lang="nl-NL" dirty="0"/>
          </a:p>
          <a:p>
            <a:r>
              <a:rPr lang="nl-NL" dirty="0"/>
              <a:t>Vanaf September starten er 10 nieuwe vrouwen die gaan bemiddelen richting werk !!</a:t>
            </a:r>
          </a:p>
        </p:txBody>
      </p:sp>
    </p:spTree>
    <p:extLst>
      <p:ext uri="{BB962C8B-B14F-4D97-AF65-F5344CB8AC3E}">
        <p14:creationId xmlns:p14="http://schemas.microsoft.com/office/powerpoint/2010/main" val="3774351569"/>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419</Words>
  <Application>Microsoft Office PowerPoint</Application>
  <PresentationFormat>Aangepast</PresentationFormat>
  <Paragraphs>53</Paragraphs>
  <Slides>19</Slides>
  <Notes>0</Notes>
  <HiddenSlides>0</HiddenSlides>
  <MMClips>0</MMClips>
  <ScaleCrop>false</ScaleCrop>
  <HeadingPairs>
    <vt:vector size="4" baseType="variant">
      <vt:variant>
        <vt:lpstr>Thema</vt:lpstr>
      </vt:variant>
      <vt:variant>
        <vt:i4>1</vt:i4>
      </vt:variant>
      <vt:variant>
        <vt:lpstr>Diatitels</vt:lpstr>
      </vt:variant>
      <vt:variant>
        <vt:i4>19</vt:i4>
      </vt:variant>
    </vt:vector>
  </HeadingPairs>
  <TitlesOfParts>
    <vt:vector size="20" baseType="lpstr">
      <vt:lpstr>Kantoorthema</vt:lpstr>
      <vt:lpstr>PowerPoint-presentatie</vt:lpstr>
      <vt:lpstr>PowerPoint-presentatie</vt:lpstr>
      <vt:lpstr>PowerPoint-presentatie</vt:lpstr>
      <vt:lpstr>Hebben hun krachten gebundeld  </vt:lpstr>
      <vt:lpstr>PowerPoint-presentatie</vt:lpstr>
      <vt:lpstr>PowerPoint-presentatie</vt:lpstr>
      <vt:lpstr>Samenwerking</vt:lpstr>
      <vt:lpstr>Project</vt:lpstr>
      <vt:lpstr>PowerPoint-presentatie</vt:lpstr>
      <vt:lpstr>PowerPoint-presentatie</vt:lpstr>
      <vt:lpstr>Even Voorstellen</vt:lpstr>
      <vt:lpstr>De vrouwen hebben persoonlijke &amp; gezamelijke doelen</vt:lpstr>
      <vt:lpstr>PowerPoint-presentatie</vt:lpstr>
      <vt:lpstr>PowerPoint-presentatie</vt:lpstr>
      <vt:lpstr>PowerPoint-presentatie</vt:lpstr>
      <vt:lpstr>PowerPoint-presentatie</vt:lpstr>
      <vt:lpstr>De winkel en Servicewinkel bieden het volgende aan:</vt:lpstr>
      <vt:lpstr>Wat hebben de vrouwen na 6 maanden bereikt</vt:lpstr>
      <vt:lpstr>Na 8 Maanden…..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manon hekman</dc:creator>
  <cp:lastModifiedBy>Marjan Fallaux</cp:lastModifiedBy>
  <cp:revision>11</cp:revision>
  <dcterms:created xsi:type="dcterms:W3CDTF">2017-09-03T13:40:51Z</dcterms:created>
  <dcterms:modified xsi:type="dcterms:W3CDTF">2017-09-08T07:08:23Z</dcterms:modified>
</cp:coreProperties>
</file>